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nva Sans" panose="020B0604020202020204" charset="0"/>
      <p:regular r:id="rId8"/>
    </p:embeddedFont>
    <p:embeddedFont>
      <p:font typeface="Canva Sans Bold" panose="020B0604020202020204" charset="0"/>
      <p:regular r:id="rId9"/>
    </p:embeddedFont>
    <p:embeddedFont>
      <p:font typeface="Dumondi Condensed Bold" panose="020B0604020202020204" charset="-34"/>
      <p:regular r:id="rId10"/>
    </p:embeddedFont>
    <p:embeddedFont>
      <p:font typeface="Dumondi Condensed Bold Italics" panose="020B0604020202020204" charset="-34"/>
      <p:regular r:id="rId11"/>
    </p:embeddedFont>
    <p:embeddedFont>
      <p:font typeface="Dumondi Condensed Heavy" panose="020B0604020202020204" charset="-34"/>
      <p:regular r:id="rId12"/>
    </p:embeddedFont>
    <p:embeddedFont>
      <p:font typeface="Snigle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2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34.svg"/><Relationship Id="rId21" Type="http://schemas.openxmlformats.org/officeDocument/2006/relationships/image" Target="../media/image38.svg"/><Relationship Id="rId7" Type="http://schemas.openxmlformats.org/officeDocument/2006/relationships/image" Target="../media/image3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33.png"/><Relationship Id="rId16" Type="http://schemas.openxmlformats.org/officeDocument/2006/relationships/image" Target="../media/image1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39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3.svg"/><Relationship Id="rId3" Type="http://schemas.openxmlformats.org/officeDocument/2006/relationships/image" Target="../media/image41.svg"/><Relationship Id="rId7" Type="http://schemas.openxmlformats.org/officeDocument/2006/relationships/image" Target="../media/image36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40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14.svg"/><Relationship Id="rId5" Type="http://schemas.openxmlformats.org/officeDocument/2006/relationships/image" Target="../media/image34.svg"/><Relationship Id="rId15" Type="http://schemas.openxmlformats.org/officeDocument/2006/relationships/image" Target="../media/image45.svg"/><Relationship Id="rId10" Type="http://schemas.openxmlformats.org/officeDocument/2006/relationships/image" Target="../media/image13.png"/><Relationship Id="rId4" Type="http://schemas.openxmlformats.org/officeDocument/2006/relationships/image" Target="../media/image33.png"/><Relationship Id="rId9" Type="http://schemas.openxmlformats.org/officeDocument/2006/relationships/image" Target="../media/image12.sv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34.svg"/><Relationship Id="rId7" Type="http://schemas.openxmlformats.org/officeDocument/2006/relationships/image" Target="../media/image3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33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5926" y="3469782"/>
            <a:ext cx="15324175" cy="334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758"/>
              </a:lnSpc>
              <a:spcBef>
                <a:spcPct val="0"/>
              </a:spcBef>
            </a:pPr>
            <a:r>
              <a:rPr lang="en-US" sz="23417">
                <a:solidFill>
                  <a:srgbClr val="05061C"/>
                </a:solidFill>
                <a:latin typeface="Dumondi Condensed Heavy"/>
              </a:rPr>
              <a:t>JWT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42154" y="6066502"/>
            <a:ext cx="13803692" cy="1559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21"/>
              </a:lnSpc>
              <a:spcBef>
                <a:spcPct val="0"/>
              </a:spcBef>
            </a:pPr>
            <a:r>
              <a:rPr lang="en-US" sz="10928">
                <a:solidFill>
                  <a:srgbClr val="05061C"/>
                </a:solidFill>
                <a:latin typeface="Dumondi Condensed Bold Italics"/>
              </a:rPr>
              <a:t>Desarrollo de Software Seguro</a:t>
            </a:r>
          </a:p>
        </p:txBody>
      </p:sp>
      <p:sp>
        <p:nvSpPr>
          <p:cNvPr id="4" name="Freeform 4"/>
          <p:cNvSpPr/>
          <p:nvPr/>
        </p:nvSpPr>
        <p:spPr>
          <a:xfrm rot="-137772">
            <a:off x="7983782" y="245268"/>
            <a:ext cx="2320437" cy="1763532"/>
          </a:xfrm>
          <a:custGeom>
            <a:avLst/>
            <a:gdLst/>
            <a:ahLst/>
            <a:cxnLst/>
            <a:rect l="l" t="t" r="r" b="b"/>
            <a:pathLst>
              <a:path w="2320437" h="1763532">
                <a:moveTo>
                  <a:pt x="0" y="0"/>
                </a:moveTo>
                <a:lnTo>
                  <a:pt x="2320436" y="0"/>
                </a:lnTo>
                <a:lnTo>
                  <a:pt x="2320436" y="1763532"/>
                </a:lnTo>
                <a:lnTo>
                  <a:pt x="0" y="176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248835">
            <a:off x="1590729" y="-877670"/>
            <a:ext cx="3244749" cy="2289023"/>
          </a:xfrm>
          <a:custGeom>
            <a:avLst/>
            <a:gdLst/>
            <a:ahLst/>
            <a:cxnLst/>
            <a:rect l="l" t="t" r="r" b="b"/>
            <a:pathLst>
              <a:path w="3244749" h="2289023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7882916">
            <a:off x="15260428" y="-1317761"/>
            <a:ext cx="1873617" cy="2635522"/>
          </a:xfrm>
          <a:custGeom>
            <a:avLst/>
            <a:gdLst/>
            <a:ahLst/>
            <a:cxnLst/>
            <a:rect l="l" t="t" r="r" b="b"/>
            <a:pathLst>
              <a:path w="1873617" h="2635522">
                <a:moveTo>
                  <a:pt x="0" y="0"/>
                </a:moveTo>
                <a:lnTo>
                  <a:pt x="1873617" y="0"/>
                </a:lnTo>
                <a:lnTo>
                  <a:pt x="1873617" y="2635522"/>
                </a:lnTo>
                <a:lnTo>
                  <a:pt x="0" y="2635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259300" y="869538"/>
            <a:ext cx="1762476" cy="2370078"/>
          </a:xfrm>
          <a:custGeom>
            <a:avLst/>
            <a:gdLst/>
            <a:ahLst/>
            <a:cxnLst/>
            <a:rect l="l" t="t" r="r" b="b"/>
            <a:pathLst>
              <a:path w="1762476" h="2370078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599664">
            <a:off x="4625379" y="-1677477"/>
            <a:ext cx="2604665" cy="3354954"/>
          </a:xfrm>
          <a:custGeom>
            <a:avLst/>
            <a:gdLst/>
            <a:ahLst/>
            <a:cxnLst/>
            <a:rect l="l" t="t" r="r" b="b"/>
            <a:pathLst>
              <a:path w="2604665" h="3354954">
                <a:moveTo>
                  <a:pt x="0" y="0"/>
                </a:moveTo>
                <a:lnTo>
                  <a:pt x="2604665" y="0"/>
                </a:lnTo>
                <a:lnTo>
                  <a:pt x="2604665" y="3354954"/>
                </a:lnTo>
                <a:lnTo>
                  <a:pt x="0" y="33549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323462">
            <a:off x="11864509" y="-1629901"/>
            <a:ext cx="1864849" cy="3195225"/>
          </a:xfrm>
          <a:custGeom>
            <a:avLst/>
            <a:gdLst/>
            <a:ahLst/>
            <a:cxnLst/>
            <a:rect l="l" t="t" r="r" b="b"/>
            <a:pathLst>
              <a:path w="1864849" h="3195225">
                <a:moveTo>
                  <a:pt x="0" y="0"/>
                </a:moveTo>
                <a:lnTo>
                  <a:pt x="1864849" y="0"/>
                </a:lnTo>
                <a:lnTo>
                  <a:pt x="1864849" y="3195225"/>
                </a:lnTo>
                <a:lnTo>
                  <a:pt x="0" y="31952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891562">
            <a:off x="171874" y="3673643"/>
            <a:ext cx="1713652" cy="3261275"/>
          </a:xfrm>
          <a:custGeom>
            <a:avLst/>
            <a:gdLst/>
            <a:ahLst/>
            <a:cxnLst/>
            <a:rect l="l" t="t" r="r" b="b"/>
            <a:pathLst>
              <a:path w="1713652" h="3261275">
                <a:moveTo>
                  <a:pt x="0" y="0"/>
                </a:moveTo>
                <a:lnTo>
                  <a:pt x="1713652" y="0"/>
                </a:lnTo>
                <a:lnTo>
                  <a:pt x="1713652" y="3261275"/>
                </a:lnTo>
                <a:lnTo>
                  <a:pt x="0" y="32612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767621">
            <a:off x="5979882" y="8712120"/>
            <a:ext cx="1348960" cy="1443440"/>
          </a:xfrm>
          <a:custGeom>
            <a:avLst/>
            <a:gdLst/>
            <a:ahLst/>
            <a:cxnLst/>
            <a:rect l="l" t="t" r="r" b="b"/>
            <a:pathLst>
              <a:path w="1348960" h="1443440">
                <a:moveTo>
                  <a:pt x="0" y="0"/>
                </a:moveTo>
                <a:lnTo>
                  <a:pt x="1348960" y="0"/>
                </a:lnTo>
                <a:lnTo>
                  <a:pt x="1348960" y="1443440"/>
                </a:lnTo>
                <a:lnTo>
                  <a:pt x="0" y="144344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087336" y="8002683"/>
            <a:ext cx="3936411" cy="2555088"/>
          </a:xfrm>
          <a:custGeom>
            <a:avLst/>
            <a:gdLst/>
            <a:ahLst/>
            <a:cxnLst/>
            <a:rect l="l" t="t" r="r" b="b"/>
            <a:pathLst>
              <a:path w="3936411" h="2555088">
                <a:moveTo>
                  <a:pt x="0" y="0"/>
                </a:moveTo>
                <a:lnTo>
                  <a:pt x="3936410" y="0"/>
                </a:lnTo>
                <a:lnTo>
                  <a:pt x="3936410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26402">
            <a:off x="-894040" y="7794813"/>
            <a:ext cx="2888339" cy="2594254"/>
          </a:xfrm>
          <a:custGeom>
            <a:avLst/>
            <a:gdLst/>
            <a:ahLst/>
            <a:cxnLst/>
            <a:rect l="l" t="t" r="r" b="b"/>
            <a:pathLst>
              <a:path w="2888339" h="2594254">
                <a:moveTo>
                  <a:pt x="0" y="0"/>
                </a:moveTo>
                <a:lnTo>
                  <a:pt x="2888339" y="0"/>
                </a:lnTo>
                <a:lnTo>
                  <a:pt x="2888339" y="2594254"/>
                </a:lnTo>
                <a:lnTo>
                  <a:pt x="0" y="25942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1043741">
            <a:off x="8329315" y="8650200"/>
            <a:ext cx="3360285" cy="2413296"/>
          </a:xfrm>
          <a:custGeom>
            <a:avLst/>
            <a:gdLst/>
            <a:ahLst/>
            <a:cxnLst/>
            <a:rect l="l" t="t" r="r" b="b"/>
            <a:pathLst>
              <a:path w="3360285" h="2413296">
                <a:moveTo>
                  <a:pt x="0" y="0"/>
                </a:moveTo>
                <a:lnTo>
                  <a:pt x="3360285" y="0"/>
                </a:lnTo>
                <a:lnTo>
                  <a:pt x="3360285" y="2413295"/>
                </a:lnTo>
                <a:lnTo>
                  <a:pt x="0" y="241329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929103">
            <a:off x="2472369" y="8651978"/>
            <a:ext cx="2527838" cy="2068231"/>
          </a:xfrm>
          <a:custGeom>
            <a:avLst/>
            <a:gdLst/>
            <a:ahLst/>
            <a:cxnLst/>
            <a:rect l="l" t="t" r="r" b="b"/>
            <a:pathLst>
              <a:path w="2527838" h="2068231">
                <a:moveTo>
                  <a:pt x="0" y="0"/>
                </a:moveTo>
                <a:lnTo>
                  <a:pt x="2527839" y="0"/>
                </a:lnTo>
                <a:lnTo>
                  <a:pt x="2527839" y="2068231"/>
                </a:lnTo>
                <a:lnTo>
                  <a:pt x="0" y="206823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2560577" y="8352066"/>
            <a:ext cx="1762476" cy="2370078"/>
          </a:xfrm>
          <a:custGeom>
            <a:avLst/>
            <a:gdLst/>
            <a:ahLst/>
            <a:cxnLst/>
            <a:rect l="l" t="t" r="r" b="b"/>
            <a:pathLst>
              <a:path w="1762476" h="2370078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807361" flipH="1">
            <a:off x="16553163" y="3512862"/>
            <a:ext cx="1713652" cy="3261275"/>
          </a:xfrm>
          <a:custGeom>
            <a:avLst/>
            <a:gdLst/>
            <a:ahLst/>
            <a:cxnLst/>
            <a:rect l="l" t="t" r="r" b="b"/>
            <a:pathLst>
              <a:path w="1713652" h="3261275">
                <a:moveTo>
                  <a:pt x="1713652" y="0"/>
                </a:moveTo>
                <a:lnTo>
                  <a:pt x="0" y="0"/>
                </a:lnTo>
                <a:lnTo>
                  <a:pt x="0" y="3261276"/>
                </a:lnTo>
                <a:lnTo>
                  <a:pt x="1713652" y="3261276"/>
                </a:lnTo>
                <a:lnTo>
                  <a:pt x="171365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370920" y="2889453"/>
            <a:ext cx="9546159" cy="38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</a:pPr>
            <a:r>
              <a:rPr lang="en-US" sz="2406">
                <a:solidFill>
                  <a:srgbClr val="FBFEFE"/>
                </a:solidFill>
                <a:latin typeface="Canva Sans Bold"/>
              </a:rPr>
              <a:t>Adrián Bedón, Pablo Chasipanta, Dennis Ocaña, Xavier Ramos</a:t>
            </a:r>
          </a:p>
        </p:txBody>
      </p:sp>
      <p:sp>
        <p:nvSpPr>
          <p:cNvPr id="19" name="Freeform 19"/>
          <p:cNvSpPr/>
          <p:nvPr/>
        </p:nvSpPr>
        <p:spPr>
          <a:xfrm rot="-1217368">
            <a:off x="-981827" y="973876"/>
            <a:ext cx="2689340" cy="1789633"/>
          </a:xfrm>
          <a:custGeom>
            <a:avLst/>
            <a:gdLst/>
            <a:ahLst/>
            <a:cxnLst/>
            <a:rect l="l" t="t" r="r" b="b"/>
            <a:pathLst>
              <a:path w="2689340" h="1789633">
                <a:moveTo>
                  <a:pt x="0" y="0"/>
                </a:moveTo>
                <a:lnTo>
                  <a:pt x="2689340" y="0"/>
                </a:lnTo>
                <a:lnTo>
                  <a:pt x="2689340" y="1789634"/>
                </a:lnTo>
                <a:lnTo>
                  <a:pt x="0" y="178963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EA7B49-5844-1D9F-CD0B-C11A86BBF9A9}"/>
              </a:ext>
            </a:extLst>
          </p:cNvPr>
          <p:cNvSpPr txBox="1"/>
          <p:nvPr/>
        </p:nvSpPr>
        <p:spPr>
          <a:xfrm>
            <a:off x="6109341" y="2984909"/>
            <a:ext cx="10117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Adrián Bedón, Pablo Chasipanta, Dennis Ocaña, Xavier Ramos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696450" y="4675545"/>
            <a:ext cx="738997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9696450" y="5611954"/>
            <a:ext cx="738997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9696450" y="6548364"/>
            <a:ext cx="738997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9696450" y="3738636"/>
            <a:ext cx="738997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696450" y="3882937"/>
            <a:ext cx="7719606" cy="547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4"/>
              </a:lnSpc>
              <a:spcBef>
                <a:spcPct val="0"/>
              </a:spcBef>
            </a:pPr>
            <a:r>
              <a:rPr lang="en-US" sz="3167">
                <a:solidFill>
                  <a:srgbClr val="05061C"/>
                </a:solidFill>
                <a:latin typeface="Canva Sans Bold"/>
              </a:rPr>
              <a:t>01. ¿Qué es?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96450" y="4813593"/>
            <a:ext cx="7719606" cy="547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4"/>
              </a:lnSpc>
              <a:spcBef>
                <a:spcPct val="0"/>
              </a:spcBef>
            </a:pPr>
            <a:r>
              <a:rPr lang="en-US" sz="3167">
                <a:solidFill>
                  <a:srgbClr val="05061C"/>
                </a:solidFill>
                <a:latin typeface="Canva Sans Bold"/>
              </a:rPr>
              <a:t>02. Estructura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96450" y="5761299"/>
            <a:ext cx="7719606" cy="547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4"/>
              </a:lnSpc>
              <a:spcBef>
                <a:spcPct val="0"/>
              </a:spcBef>
            </a:pPr>
            <a:r>
              <a:rPr lang="en-US" sz="3167">
                <a:solidFill>
                  <a:srgbClr val="05061C"/>
                </a:solidFill>
                <a:latin typeface="Canva Sans Bold"/>
              </a:rPr>
              <a:t>03. Vulnerabilidades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77281" y="1315315"/>
            <a:ext cx="7166719" cy="308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738"/>
              </a:lnSpc>
              <a:spcBef>
                <a:spcPct val="0"/>
              </a:spcBef>
            </a:pPr>
            <a:r>
              <a:rPr lang="en-US" sz="21580">
                <a:solidFill>
                  <a:srgbClr val="05061C"/>
                </a:solidFill>
                <a:latin typeface="Dumondi Condensed Heavy"/>
              </a:rPr>
              <a:t>ÍNDICE</a:t>
            </a:r>
          </a:p>
        </p:txBody>
      </p:sp>
      <p:sp>
        <p:nvSpPr>
          <p:cNvPr id="10" name="Freeform 10"/>
          <p:cNvSpPr/>
          <p:nvPr/>
        </p:nvSpPr>
        <p:spPr>
          <a:xfrm>
            <a:off x="562318" y="3905952"/>
            <a:ext cx="1693100" cy="2276785"/>
          </a:xfrm>
          <a:custGeom>
            <a:avLst/>
            <a:gdLst/>
            <a:ahLst/>
            <a:cxnLst/>
            <a:rect l="l" t="t" r="r" b="b"/>
            <a:pathLst>
              <a:path w="1693100" h="2276785">
                <a:moveTo>
                  <a:pt x="0" y="0"/>
                </a:moveTo>
                <a:lnTo>
                  <a:pt x="1693100" y="0"/>
                </a:lnTo>
                <a:lnTo>
                  <a:pt x="1693100" y="2276785"/>
                </a:lnTo>
                <a:lnTo>
                  <a:pt x="0" y="2276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570556">
            <a:off x="-524005" y="6650052"/>
            <a:ext cx="4235526" cy="2818550"/>
          </a:xfrm>
          <a:custGeom>
            <a:avLst/>
            <a:gdLst/>
            <a:ahLst/>
            <a:cxnLst/>
            <a:rect l="l" t="t" r="r" b="b"/>
            <a:pathLst>
              <a:path w="4235526" h="2818550">
                <a:moveTo>
                  <a:pt x="0" y="0"/>
                </a:moveTo>
                <a:lnTo>
                  <a:pt x="4235527" y="0"/>
                </a:lnTo>
                <a:lnTo>
                  <a:pt x="4235527" y="2818550"/>
                </a:lnTo>
                <a:lnTo>
                  <a:pt x="0" y="2818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4104945">
            <a:off x="4141905" y="3624898"/>
            <a:ext cx="2342995" cy="4458986"/>
          </a:xfrm>
          <a:custGeom>
            <a:avLst/>
            <a:gdLst/>
            <a:ahLst/>
            <a:cxnLst/>
            <a:rect l="l" t="t" r="r" b="b"/>
            <a:pathLst>
              <a:path w="2342995" h="4458986">
                <a:moveTo>
                  <a:pt x="0" y="0"/>
                </a:moveTo>
                <a:lnTo>
                  <a:pt x="2342995" y="0"/>
                </a:lnTo>
                <a:lnTo>
                  <a:pt x="2342995" y="4458986"/>
                </a:lnTo>
                <a:lnTo>
                  <a:pt x="0" y="4458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481395" y="7327065"/>
            <a:ext cx="3808468" cy="2472042"/>
          </a:xfrm>
          <a:custGeom>
            <a:avLst/>
            <a:gdLst/>
            <a:ahLst/>
            <a:cxnLst/>
            <a:rect l="l" t="t" r="r" b="b"/>
            <a:pathLst>
              <a:path w="3808468" h="2472042">
                <a:moveTo>
                  <a:pt x="0" y="0"/>
                </a:moveTo>
                <a:lnTo>
                  <a:pt x="3808467" y="0"/>
                </a:lnTo>
                <a:lnTo>
                  <a:pt x="3808467" y="2472041"/>
                </a:lnTo>
                <a:lnTo>
                  <a:pt x="0" y="24720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90453"/>
            <a:ext cx="11144729" cy="8521518"/>
            <a:chOff x="0" y="0"/>
            <a:chExt cx="2935237" cy="2244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35237" cy="2244350"/>
            </a:xfrm>
            <a:custGeom>
              <a:avLst/>
              <a:gdLst/>
              <a:ahLst/>
              <a:cxnLst/>
              <a:rect l="l" t="t" r="r" b="b"/>
              <a:pathLst>
                <a:path w="2935237" h="2244350">
                  <a:moveTo>
                    <a:pt x="9725" y="0"/>
                  </a:moveTo>
                  <a:lnTo>
                    <a:pt x="2925512" y="0"/>
                  </a:lnTo>
                  <a:cubicBezTo>
                    <a:pt x="2930883" y="0"/>
                    <a:pt x="2935237" y="4354"/>
                    <a:pt x="2935237" y="9725"/>
                  </a:cubicBezTo>
                  <a:lnTo>
                    <a:pt x="2935237" y="2234625"/>
                  </a:lnTo>
                  <a:cubicBezTo>
                    <a:pt x="2935237" y="2239996"/>
                    <a:pt x="2930883" y="2244350"/>
                    <a:pt x="2925512" y="2244350"/>
                  </a:cubicBezTo>
                  <a:lnTo>
                    <a:pt x="9725" y="2244350"/>
                  </a:lnTo>
                  <a:cubicBezTo>
                    <a:pt x="4354" y="2244350"/>
                    <a:pt x="0" y="2239996"/>
                    <a:pt x="0" y="2234625"/>
                  </a:cubicBezTo>
                  <a:lnTo>
                    <a:pt x="0" y="9725"/>
                  </a:lnTo>
                  <a:cubicBezTo>
                    <a:pt x="0" y="4354"/>
                    <a:pt x="4354" y="0"/>
                    <a:pt x="9725" y="0"/>
                  </a:cubicBezTo>
                  <a:close/>
                </a:path>
              </a:pathLst>
            </a:custGeom>
            <a:solidFill>
              <a:srgbClr val="05061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935237" cy="227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01181" y="2074221"/>
            <a:ext cx="9606839" cy="232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320"/>
              </a:lnSpc>
              <a:spcBef>
                <a:spcPct val="0"/>
              </a:spcBef>
            </a:pPr>
            <a:r>
              <a:rPr lang="en-US" sz="15267">
                <a:solidFill>
                  <a:srgbClr val="FFFFFF"/>
                </a:solidFill>
                <a:latin typeface="Dumondi Condensed Heavy"/>
              </a:rPr>
              <a:t>¿Qué es?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01181" y="4350696"/>
            <a:ext cx="7698672" cy="337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4">
                <a:solidFill>
                  <a:srgbClr val="FFFFFF"/>
                </a:solidFill>
                <a:latin typeface="Canva Sans"/>
              </a:rPr>
              <a:t>Es un objeto de JSON, una herramienta de estándar abierto cuyo objetivo es establecer una transmisión de información entre dos o más campos, a partir de los cuales se puede propagar información de forma segura y efectiva, y que es verificada puesto que se firma de manera digital.</a:t>
            </a:r>
          </a:p>
        </p:txBody>
      </p:sp>
      <p:sp>
        <p:nvSpPr>
          <p:cNvPr id="7" name="Freeform 7"/>
          <p:cNvSpPr/>
          <p:nvPr/>
        </p:nvSpPr>
        <p:spPr>
          <a:xfrm>
            <a:off x="10795223" y="1236387"/>
            <a:ext cx="6752993" cy="8021913"/>
          </a:xfrm>
          <a:custGeom>
            <a:avLst/>
            <a:gdLst/>
            <a:ahLst/>
            <a:cxnLst/>
            <a:rect l="l" t="t" r="r" b="b"/>
            <a:pathLst>
              <a:path w="6752993" h="8021913">
                <a:moveTo>
                  <a:pt x="0" y="0"/>
                </a:moveTo>
                <a:lnTo>
                  <a:pt x="6752992" y="0"/>
                </a:lnTo>
                <a:lnTo>
                  <a:pt x="6752992" y="8021913"/>
                </a:lnTo>
                <a:lnTo>
                  <a:pt x="0" y="8021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788096">
            <a:off x="15417288" y="3016004"/>
            <a:ext cx="1147376" cy="1227737"/>
          </a:xfrm>
          <a:custGeom>
            <a:avLst/>
            <a:gdLst/>
            <a:ahLst/>
            <a:cxnLst/>
            <a:rect l="l" t="t" r="r" b="b"/>
            <a:pathLst>
              <a:path w="1147376" h="1227737">
                <a:moveTo>
                  <a:pt x="0" y="0"/>
                </a:moveTo>
                <a:lnTo>
                  <a:pt x="1147376" y="0"/>
                </a:lnTo>
                <a:lnTo>
                  <a:pt x="1147376" y="1227737"/>
                </a:lnTo>
                <a:lnTo>
                  <a:pt x="0" y="12277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84271" y="7956769"/>
            <a:ext cx="2833822" cy="1885779"/>
          </a:xfrm>
          <a:custGeom>
            <a:avLst/>
            <a:gdLst/>
            <a:ahLst/>
            <a:cxnLst/>
            <a:rect l="l" t="t" r="r" b="b"/>
            <a:pathLst>
              <a:path w="2833822" h="1885779">
                <a:moveTo>
                  <a:pt x="0" y="0"/>
                </a:moveTo>
                <a:lnTo>
                  <a:pt x="2833821" y="0"/>
                </a:lnTo>
                <a:lnTo>
                  <a:pt x="2833821" y="1885779"/>
                </a:lnTo>
                <a:lnTo>
                  <a:pt x="0" y="1885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33107" y="8297361"/>
            <a:ext cx="2617945" cy="1989639"/>
          </a:xfrm>
          <a:custGeom>
            <a:avLst/>
            <a:gdLst/>
            <a:ahLst/>
            <a:cxnLst/>
            <a:rect l="l" t="t" r="r" b="b"/>
            <a:pathLst>
              <a:path w="2617945" h="1989639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06304" y="-200615"/>
            <a:ext cx="3244749" cy="2289023"/>
          </a:xfrm>
          <a:custGeom>
            <a:avLst/>
            <a:gdLst/>
            <a:ahLst/>
            <a:cxnLst/>
            <a:rect l="l" t="t" r="r" b="b"/>
            <a:pathLst>
              <a:path w="3244749" h="2289023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3484404">
            <a:off x="16113049" y="-652339"/>
            <a:ext cx="2056723" cy="2893088"/>
          </a:xfrm>
          <a:custGeom>
            <a:avLst/>
            <a:gdLst/>
            <a:ahLst/>
            <a:cxnLst/>
            <a:rect l="l" t="t" r="r" b="b"/>
            <a:pathLst>
              <a:path w="2056723" h="2893088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41895" y="-133738"/>
            <a:ext cx="1762476" cy="2370078"/>
          </a:xfrm>
          <a:custGeom>
            <a:avLst/>
            <a:gdLst/>
            <a:ahLst/>
            <a:cxnLst/>
            <a:rect l="l" t="t" r="r" b="b"/>
            <a:pathLst>
              <a:path w="1762476" h="2370078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6599664">
            <a:off x="5888814" y="-1386482"/>
            <a:ext cx="2604665" cy="3354954"/>
          </a:xfrm>
          <a:custGeom>
            <a:avLst/>
            <a:gdLst/>
            <a:ahLst/>
            <a:cxnLst/>
            <a:rect l="l" t="t" r="r" b="b"/>
            <a:pathLst>
              <a:path w="2604665" h="3354954">
                <a:moveTo>
                  <a:pt x="0" y="0"/>
                </a:moveTo>
                <a:lnTo>
                  <a:pt x="2604665" y="0"/>
                </a:lnTo>
                <a:lnTo>
                  <a:pt x="2604665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035954">
            <a:off x="12915840" y="-1557050"/>
            <a:ext cx="1999490" cy="3425917"/>
          </a:xfrm>
          <a:custGeom>
            <a:avLst/>
            <a:gdLst/>
            <a:ahLst/>
            <a:cxnLst/>
            <a:rect l="l" t="t" r="r" b="b"/>
            <a:pathLst>
              <a:path w="1999490" h="3425917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791596">
            <a:off x="584944" y="7209817"/>
            <a:ext cx="1784158" cy="3395457"/>
          </a:xfrm>
          <a:custGeom>
            <a:avLst/>
            <a:gdLst/>
            <a:ahLst/>
            <a:cxnLst/>
            <a:rect l="l" t="t" r="r" b="b"/>
            <a:pathLst>
              <a:path w="1784158" h="3395457">
                <a:moveTo>
                  <a:pt x="0" y="0"/>
                </a:moveTo>
                <a:lnTo>
                  <a:pt x="1784159" y="0"/>
                </a:lnTo>
                <a:lnTo>
                  <a:pt x="1784159" y="3395457"/>
                </a:lnTo>
                <a:lnTo>
                  <a:pt x="0" y="33954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767621">
            <a:off x="10150362" y="8548225"/>
            <a:ext cx="1432877" cy="1533234"/>
          </a:xfrm>
          <a:custGeom>
            <a:avLst/>
            <a:gdLst/>
            <a:ahLst/>
            <a:cxnLst/>
            <a:rect l="l" t="t" r="r" b="b"/>
            <a:pathLst>
              <a:path w="1432877" h="1533234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443815" y="8001312"/>
            <a:ext cx="3936411" cy="2555088"/>
          </a:xfrm>
          <a:custGeom>
            <a:avLst/>
            <a:gdLst/>
            <a:ahLst/>
            <a:cxnLst/>
            <a:rect l="l" t="t" r="r" b="b"/>
            <a:pathLst>
              <a:path w="3936411" h="2555088">
                <a:moveTo>
                  <a:pt x="0" y="0"/>
                </a:moveTo>
                <a:lnTo>
                  <a:pt x="3936410" y="0"/>
                </a:lnTo>
                <a:lnTo>
                  <a:pt x="3936410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384550" y="-133738"/>
            <a:ext cx="2617945" cy="1989639"/>
          </a:xfrm>
          <a:custGeom>
            <a:avLst/>
            <a:gdLst/>
            <a:ahLst/>
            <a:cxnLst/>
            <a:rect l="l" t="t" r="r" b="b"/>
            <a:pathLst>
              <a:path w="2617945" h="1989639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200210">
            <a:off x="12528147" y="8574041"/>
            <a:ext cx="1999490" cy="3425917"/>
          </a:xfrm>
          <a:custGeom>
            <a:avLst/>
            <a:gdLst/>
            <a:ahLst/>
            <a:cxnLst/>
            <a:rect l="l" t="t" r="r" b="b"/>
            <a:pathLst>
              <a:path w="1999490" h="3425917">
                <a:moveTo>
                  <a:pt x="0" y="0"/>
                </a:moveTo>
                <a:lnTo>
                  <a:pt x="1999490" y="0"/>
                </a:lnTo>
                <a:lnTo>
                  <a:pt x="1999490" y="3425918"/>
                </a:lnTo>
                <a:lnTo>
                  <a:pt x="0" y="34259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3484404">
            <a:off x="6584638" y="8192544"/>
            <a:ext cx="2056723" cy="2893088"/>
          </a:xfrm>
          <a:custGeom>
            <a:avLst/>
            <a:gdLst/>
            <a:ahLst/>
            <a:cxnLst/>
            <a:rect l="l" t="t" r="r" b="b"/>
            <a:pathLst>
              <a:path w="2056723" h="2893088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169473" y="5477500"/>
            <a:ext cx="1766816" cy="499126"/>
          </a:xfrm>
          <a:custGeom>
            <a:avLst/>
            <a:gdLst/>
            <a:ahLst/>
            <a:cxnLst/>
            <a:rect l="l" t="t" r="r" b="b"/>
            <a:pathLst>
              <a:path w="1766816" h="499126">
                <a:moveTo>
                  <a:pt x="0" y="0"/>
                </a:moveTo>
                <a:lnTo>
                  <a:pt x="1766816" y="0"/>
                </a:lnTo>
                <a:lnTo>
                  <a:pt x="1766816" y="499125"/>
                </a:lnTo>
                <a:lnTo>
                  <a:pt x="0" y="49912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700515" y="5237335"/>
            <a:ext cx="15024609" cy="489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12"/>
              </a:lnSpc>
            </a:pPr>
            <a:r>
              <a:rPr lang="en-US" sz="3016">
                <a:solidFill>
                  <a:srgbClr val="FEFEFE"/>
                </a:solidFill>
                <a:latin typeface="Canva Sans Bold"/>
              </a:rPr>
              <a:t>XXXXX.YYYYY.ZZZZZ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11569065" y="5477500"/>
            <a:ext cx="1766816" cy="499126"/>
          </a:xfrm>
          <a:custGeom>
            <a:avLst/>
            <a:gdLst/>
            <a:ahLst/>
            <a:cxnLst/>
            <a:rect l="l" t="t" r="r" b="b"/>
            <a:pathLst>
              <a:path w="1766816" h="499126">
                <a:moveTo>
                  <a:pt x="1766816" y="0"/>
                </a:moveTo>
                <a:lnTo>
                  <a:pt x="0" y="0"/>
                </a:lnTo>
                <a:lnTo>
                  <a:pt x="0" y="499125"/>
                </a:lnTo>
                <a:lnTo>
                  <a:pt x="1766816" y="499125"/>
                </a:lnTo>
                <a:lnTo>
                  <a:pt x="1766816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8950033" y="5860400"/>
            <a:ext cx="605289" cy="676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98624" y="2918651"/>
            <a:ext cx="16690753" cy="1416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32"/>
              </a:lnSpc>
            </a:pPr>
            <a:r>
              <a:rPr lang="en-US" sz="11464">
                <a:solidFill>
                  <a:srgbClr val="FEFEFE"/>
                </a:solidFill>
                <a:latin typeface="Dumondi Condensed Heavy"/>
              </a:rPr>
              <a:t>ESTRUCTURA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6394" y="2916417"/>
            <a:ext cx="3619097" cy="235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2575">
                <a:solidFill>
                  <a:srgbClr val="FEFEFE"/>
                </a:solidFill>
                <a:latin typeface="Sniglet"/>
              </a:rPr>
              <a:t>Header</a:t>
            </a:r>
          </a:p>
          <a:p>
            <a:pPr algn="ctr">
              <a:lnSpc>
                <a:spcPts val="3045"/>
              </a:lnSpc>
            </a:pPr>
            <a:r>
              <a:rPr lang="en-US" sz="2175">
                <a:solidFill>
                  <a:srgbClr val="FEFEFE"/>
                </a:solidFill>
                <a:latin typeface="Sniglet"/>
              </a:rPr>
              <a:t>Consiste en dos partes: el tipo de token que es, en este caso, es JWT, y el algoritmo que se está utilizando que puede ser RSA o SHA256.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77757" y="2916417"/>
            <a:ext cx="3619097" cy="235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2575">
                <a:solidFill>
                  <a:srgbClr val="FEFEFE"/>
                </a:solidFill>
                <a:latin typeface="Sniglet"/>
              </a:rPr>
              <a:t>Signature</a:t>
            </a:r>
          </a:p>
          <a:p>
            <a:pPr algn="ctr">
              <a:lnSpc>
                <a:spcPts val="3045"/>
              </a:lnSpc>
            </a:pPr>
            <a:r>
              <a:rPr lang="en-US" sz="2175">
                <a:solidFill>
                  <a:srgbClr val="FEFEFE"/>
                </a:solidFill>
                <a:latin typeface="Sniglet"/>
              </a:rPr>
              <a:t>En esta parte es donde se firma el header codificado, el payload token codificado, el secret y el algoritmo que se ha establecido en el header.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08086" y="6612888"/>
            <a:ext cx="5594410" cy="159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2575">
                <a:solidFill>
                  <a:srgbClr val="FEFEFE"/>
                </a:solidFill>
                <a:latin typeface="Sniglet"/>
              </a:rPr>
              <a:t>Payload</a:t>
            </a:r>
          </a:p>
          <a:p>
            <a:pPr algn="ctr">
              <a:lnSpc>
                <a:spcPts val="3045"/>
              </a:lnSpc>
            </a:pPr>
            <a:r>
              <a:rPr lang="en-US" sz="2175">
                <a:solidFill>
                  <a:srgbClr val="FEFEFE"/>
                </a:solidFill>
                <a:latin typeface="Sniglet"/>
              </a:rPr>
              <a:t>Dentro de esta parte se encuentran los claims (demandas) del token. Los tipos de demandas son: registrado, privado y público.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1985" y="3927585"/>
            <a:ext cx="1616524" cy="16165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5061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48831" y="3927585"/>
            <a:ext cx="1616524" cy="16165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5061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254899" y="3936194"/>
            <a:ext cx="1616524" cy="16165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5061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315408" y="3927585"/>
            <a:ext cx="1616524" cy="16165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5061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745499" y="4324000"/>
            <a:ext cx="879011" cy="879011"/>
          </a:xfrm>
          <a:custGeom>
            <a:avLst/>
            <a:gdLst/>
            <a:ahLst/>
            <a:cxnLst/>
            <a:rect l="l" t="t" r="r" b="b"/>
            <a:pathLst>
              <a:path w="879011" h="879011">
                <a:moveTo>
                  <a:pt x="0" y="0"/>
                </a:moveTo>
                <a:lnTo>
                  <a:pt x="879011" y="0"/>
                </a:lnTo>
                <a:lnTo>
                  <a:pt x="879011" y="879012"/>
                </a:lnTo>
                <a:lnTo>
                  <a:pt x="0" y="87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749245" y="1641055"/>
            <a:ext cx="16789511" cy="206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312"/>
              </a:lnSpc>
              <a:spcBef>
                <a:spcPct val="0"/>
              </a:spcBef>
            </a:pPr>
            <a:r>
              <a:rPr lang="en-US" sz="13593">
                <a:solidFill>
                  <a:srgbClr val="05061C"/>
                </a:solidFill>
                <a:latin typeface="Dumondi Condensed Heavy"/>
              </a:rPr>
              <a:t>Vulnerabilidades</a:t>
            </a:r>
          </a:p>
        </p:txBody>
      </p:sp>
      <p:sp>
        <p:nvSpPr>
          <p:cNvPr id="16" name="Freeform 16"/>
          <p:cNvSpPr/>
          <p:nvPr/>
        </p:nvSpPr>
        <p:spPr>
          <a:xfrm>
            <a:off x="-559728" y="1028700"/>
            <a:ext cx="2617945" cy="1989639"/>
          </a:xfrm>
          <a:custGeom>
            <a:avLst/>
            <a:gdLst/>
            <a:ahLst/>
            <a:cxnLst/>
            <a:rect l="l" t="t" r="r" b="b"/>
            <a:pathLst>
              <a:path w="2617945" h="1989639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8817732">
            <a:off x="1736512" y="-1429805"/>
            <a:ext cx="2056723" cy="2893088"/>
          </a:xfrm>
          <a:custGeom>
            <a:avLst/>
            <a:gdLst/>
            <a:ahLst/>
            <a:cxnLst/>
            <a:rect l="l" t="t" r="r" b="b"/>
            <a:pathLst>
              <a:path w="2056723" h="2893088">
                <a:moveTo>
                  <a:pt x="0" y="0"/>
                </a:moveTo>
                <a:lnTo>
                  <a:pt x="2056723" y="0"/>
                </a:lnTo>
                <a:lnTo>
                  <a:pt x="2056723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2080135">
            <a:off x="17023975" y="-289393"/>
            <a:ext cx="1999490" cy="3425917"/>
          </a:xfrm>
          <a:custGeom>
            <a:avLst/>
            <a:gdLst/>
            <a:ahLst/>
            <a:cxnLst/>
            <a:rect l="l" t="t" r="r" b="b"/>
            <a:pathLst>
              <a:path w="1999490" h="3425917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4493191">
            <a:off x="13972633" y="-1211555"/>
            <a:ext cx="1784158" cy="3395457"/>
          </a:xfrm>
          <a:custGeom>
            <a:avLst/>
            <a:gdLst/>
            <a:ahLst/>
            <a:cxnLst/>
            <a:rect l="l" t="t" r="r" b="b"/>
            <a:pathLst>
              <a:path w="1784158" h="3395457">
                <a:moveTo>
                  <a:pt x="0" y="0"/>
                </a:moveTo>
                <a:lnTo>
                  <a:pt x="1784159" y="0"/>
                </a:lnTo>
                <a:lnTo>
                  <a:pt x="1784159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630719" y="4241258"/>
            <a:ext cx="860585" cy="989178"/>
          </a:xfrm>
          <a:custGeom>
            <a:avLst/>
            <a:gdLst/>
            <a:ahLst/>
            <a:cxnLst/>
            <a:rect l="l" t="t" r="r" b="b"/>
            <a:pathLst>
              <a:path w="860585" h="989178">
                <a:moveTo>
                  <a:pt x="0" y="0"/>
                </a:moveTo>
                <a:lnTo>
                  <a:pt x="860585" y="0"/>
                </a:lnTo>
                <a:lnTo>
                  <a:pt x="860585" y="989178"/>
                </a:lnTo>
                <a:lnTo>
                  <a:pt x="0" y="9891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0722024" y="4241258"/>
            <a:ext cx="742782" cy="989178"/>
          </a:xfrm>
          <a:custGeom>
            <a:avLst/>
            <a:gdLst/>
            <a:ahLst/>
            <a:cxnLst/>
            <a:rect l="l" t="t" r="r" b="b"/>
            <a:pathLst>
              <a:path w="742782" h="989178">
                <a:moveTo>
                  <a:pt x="0" y="0"/>
                </a:moveTo>
                <a:lnTo>
                  <a:pt x="742783" y="0"/>
                </a:lnTo>
                <a:lnTo>
                  <a:pt x="742783" y="989178"/>
                </a:lnTo>
                <a:lnTo>
                  <a:pt x="0" y="9891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2656822" y="4222230"/>
            <a:ext cx="1027234" cy="1027234"/>
          </a:xfrm>
          <a:custGeom>
            <a:avLst/>
            <a:gdLst/>
            <a:ahLst/>
            <a:cxnLst/>
            <a:rect l="l" t="t" r="r" b="b"/>
            <a:pathLst>
              <a:path w="1027234" h="1027234">
                <a:moveTo>
                  <a:pt x="0" y="0"/>
                </a:moveTo>
                <a:lnTo>
                  <a:pt x="1027235" y="0"/>
                </a:lnTo>
                <a:lnTo>
                  <a:pt x="1027235" y="1027234"/>
                </a:lnTo>
                <a:lnTo>
                  <a:pt x="0" y="1027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406966" y="6114693"/>
            <a:ext cx="3526948" cy="146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1"/>
              </a:lnSpc>
            </a:pPr>
            <a:r>
              <a:rPr lang="en-US" sz="4199">
                <a:solidFill>
                  <a:srgbClr val="05061C"/>
                </a:solidFill>
                <a:latin typeface="Dumondi Condensed Bold"/>
              </a:rPr>
              <a:t>Explotación de verificación de firma JWT defectuosa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38017" y="6114693"/>
            <a:ext cx="3576719" cy="1945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72" lvl="1" indent="-453386" algn="l">
              <a:lnSpc>
                <a:spcPts val="3821"/>
              </a:lnSpc>
              <a:buFont typeface="Arial"/>
              <a:buChar char="•"/>
            </a:pPr>
            <a:r>
              <a:rPr lang="en-US" sz="4199">
                <a:solidFill>
                  <a:srgbClr val="05061C"/>
                </a:solidFill>
                <a:latin typeface="Dumondi Condensed Bold"/>
              </a:rPr>
              <a:t>Aceptar firmas arbitrarias</a:t>
            </a:r>
          </a:p>
          <a:p>
            <a:pPr marL="906772" lvl="1" indent="-453386" algn="l">
              <a:lnSpc>
                <a:spcPts val="3821"/>
              </a:lnSpc>
              <a:buFont typeface="Arial"/>
              <a:buChar char="•"/>
            </a:pPr>
            <a:r>
              <a:rPr lang="en-US" sz="4199">
                <a:solidFill>
                  <a:srgbClr val="05061C"/>
                </a:solidFill>
                <a:latin typeface="Dumondi Condensed Bold"/>
              </a:rPr>
              <a:t>Aceptar tokens sin firma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18840" y="6114693"/>
            <a:ext cx="3142815" cy="99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21"/>
              </a:lnSpc>
            </a:pPr>
            <a:r>
              <a:rPr lang="en-US" sz="4199">
                <a:solidFill>
                  <a:srgbClr val="05061C"/>
                </a:solidFill>
                <a:latin typeface="Dumondi Condensed Bold"/>
              </a:rPr>
              <a:t>Claves secretas de fuerza bruta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491754" y="6114693"/>
            <a:ext cx="3142815" cy="146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21"/>
              </a:lnSpc>
            </a:pPr>
            <a:r>
              <a:rPr lang="en-US" sz="4199">
                <a:solidFill>
                  <a:srgbClr val="05061C"/>
                </a:solidFill>
                <a:latin typeface="Dumondi Condensed Bold"/>
              </a:rPr>
              <a:t>Inyecciones de parámetros de encabezado JWT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07267" y="7545728"/>
            <a:ext cx="3707490" cy="1963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7928" lvl="1" indent="-193964" algn="just">
              <a:lnSpc>
                <a:spcPts val="2695"/>
              </a:lnSpc>
              <a:buFont typeface="Arial"/>
              <a:buChar char="•"/>
            </a:pPr>
            <a:r>
              <a:rPr lang="en-US" sz="1796">
                <a:solidFill>
                  <a:srgbClr val="05061C"/>
                </a:solidFill>
                <a:latin typeface="Canva Sans Bold"/>
              </a:rPr>
              <a:t>Inyectar JWT auto-firmados a través del parámetro jwk</a:t>
            </a:r>
          </a:p>
          <a:p>
            <a:pPr marL="387928" lvl="1" indent="-193964" algn="just">
              <a:lnSpc>
                <a:spcPts val="2695"/>
              </a:lnSpc>
              <a:buFont typeface="Arial"/>
              <a:buChar char="•"/>
            </a:pPr>
            <a:r>
              <a:rPr lang="en-US" sz="1796">
                <a:solidFill>
                  <a:srgbClr val="05061C"/>
                </a:solidFill>
                <a:latin typeface="Canva Sans Bold"/>
              </a:rPr>
              <a:t>Inyectar JWT auto-firmados a través del parámetro jku</a:t>
            </a:r>
          </a:p>
          <a:p>
            <a:pPr marL="387928" lvl="1" indent="-193964" algn="just">
              <a:lnSpc>
                <a:spcPts val="2695"/>
              </a:lnSpc>
              <a:buFont typeface="Arial"/>
              <a:buChar char="•"/>
            </a:pPr>
            <a:r>
              <a:rPr lang="en-US" sz="1796">
                <a:solidFill>
                  <a:srgbClr val="05061C"/>
                </a:solidFill>
                <a:latin typeface="Canva Sans Bold"/>
              </a:rPr>
              <a:t>Inyectar JWT auto-firmados a través del parámetro kid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6267" y="4184083"/>
            <a:ext cx="16635465" cy="247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127"/>
              </a:lnSpc>
            </a:pPr>
            <a:r>
              <a:rPr lang="en-US" sz="19920">
                <a:solidFill>
                  <a:srgbClr val="FEFEFE"/>
                </a:solidFill>
                <a:latin typeface="Dumondi Condensed Bold"/>
              </a:rPr>
              <a:t>MUCHAS GRACIAS</a:t>
            </a:r>
          </a:p>
        </p:txBody>
      </p:sp>
      <p:sp>
        <p:nvSpPr>
          <p:cNvPr id="3" name="Freeform 3"/>
          <p:cNvSpPr/>
          <p:nvPr/>
        </p:nvSpPr>
        <p:spPr>
          <a:xfrm>
            <a:off x="2833107" y="8297361"/>
            <a:ext cx="2617945" cy="1989639"/>
          </a:xfrm>
          <a:custGeom>
            <a:avLst/>
            <a:gdLst/>
            <a:ahLst/>
            <a:cxnLst/>
            <a:rect l="l" t="t" r="r" b="b"/>
            <a:pathLst>
              <a:path w="2617945" h="1989639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06304" y="-200615"/>
            <a:ext cx="3244749" cy="2289023"/>
          </a:xfrm>
          <a:custGeom>
            <a:avLst/>
            <a:gdLst/>
            <a:ahLst/>
            <a:cxnLst/>
            <a:rect l="l" t="t" r="r" b="b"/>
            <a:pathLst>
              <a:path w="3244749" h="2289023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484404">
            <a:off x="16113049" y="-652339"/>
            <a:ext cx="2056723" cy="2893088"/>
          </a:xfrm>
          <a:custGeom>
            <a:avLst/>
            <a:gdLst/>
            <a:ahLst/>
            <a:cxnLst/>
            <a:rect l="l" t="t" r="r" b="b"/>
            <a:pathLst>
              <a:path w="2056723" h="2893088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41895" y="-133738"/>
            <a:ext cx="1762476" cy="2370078"/>
          </a:xfrm>
          <a:custGeom>
            <a:avLst/>
            <a:gdLst/>
            <a:ahLst/>
            <a:cxnLst/>
            <a:rect l="l" t="t" r="r" b="b"/>
            <a:pathLst>
              <a:path w="1762476" h="2370078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6599664">
            <a:off x="5888814" y="-1386482"/>
            <a:ext cx="2604665" cy="3354954"/>
          </a:xfrm>
          <a:custGeom>
            <a:avLst/>
            <a:gdLst/>
            <a:ahLst/>
            <a:cxnLst/>
            <a:rect l="l" t="t" r="r" b="b"/>
            <a:pathLst>
              <a:path w="2604665" h="3354954">
                <a:moveTo>
                  <a:pt x="0" y="0"/>
                </a:moveTo>
                <a:lnTo>
                  <a:pt x="2604665" y="0"/>
                </a:lnTo>
                <a:lnTo>
                  <a:pt x="2604665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035954">
            <a:off x="12915840" y="-1557050"/>
            <a:ext cx="1999490" cy="3425917"/>
          </a:xfrm>
          <a:custGeom>
            <a:avLst/>
            <a:gdLst/>
            <a:ahLst/>
            <a:cxnLst/>
            <a:rect l="l" t="t" r="r" b="b"/>
            <a:pathLst>
              <a:path w="1999490" h="3425917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791596">
            <a:off x="584944" y="7209817"/>
            <a:ext cx="1784158" cy="3395457"/>
          </a:xfrm>
          <a:custGeom>
            <a:avLst/>
            <a:gdLst/>
            <a:ahLst/>
            <a:cxnLst/>
            <a:rect l="l" t="t" r="r" b="b"/>
            <a:pathLst>
              <a:path w="1784158" h="3395457">
                <a:moveTo>
                  <a:pt x="0" y="0"/>
                </a:moveTo>
                <a:lnTo>
                  <a:pt x="1784159" y="0"/>
                </a:lnTo>
                <a:lnTo>
                  <a:pt x="1784159" y="3395457"/>
                </a:lnTo>
                <a:lnTo>
                  <a:pt x="0" y="33954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767621">
            <a:off x="10150362" y="8548225"/>
            <a:ext cx="1432877" cy="1533234"/>
          </a:xfrm>
          <a:custGeom>
            <a:avLst/>
            <a:gdLst/>
            <a:ahLst/>
            <a:cxnLst/>
            <a:rect l="l" t="t" r="r" b="b"/>
            <a:pathLst>
              <a:path w="1432877" h="1533234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443815" y="8001312"/>
            <a:ext cx="3936411" cy="2555088"/>
          </a:xfrm>
          <a:custGeom>
            <a:avLst/>
            <a:gdLst/>
            <a:ahLst/>
            <a:cxnLst/>
            <a:rect l="l" t="t" r="r" b="b"/>
            <a:pathLst>
              <a:path w="3936411" h="2555088">
                <a:moveTo>
                  <a:pt x="0" y="0"/>
                </a:moveTo>
                <a:lnTo>
                  <a:pt x="3936410" y="0"/>
                </a:lnTo>
                <a:lnTo>
                  <a:pt x="3936410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384550" y="-133738"/>
            <a:ext cx="2617945" cy="1989639"/>
          </a:xfrm>
          <a:custGeom>
            <a:avLst/>
            <a:gdLst/>
            <a:ahLst/>
            <a:cxnLst/>
            <a:rect l="l" t="t" r="r" b="b"/>
            <a:pathLst>
              <a:path w="2617945" h="1989639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200210">
            <a:off x="12528147" y="8574041"/>
            <a:ext cx="1999490" cy="3425917"/>
          </a:xfrm>
          <a:custGeom>
            <a:avLst/>
            <a:gdLst/>
            <a:ahLst/>
            <a:cxnLst/>
            <a:rect l="l" t="t" r="r" b="b"/>
            <a:pathLst>
              <a:path w="1999490" h="3425917">
                <a:moveTo>
                  <a:pt x="0" y="0"/>
                </a:moveTo>
                <a:lnTo>
                  <a:pt x="1999490" y="0"/>
                </a:lnTo>
                <a:lnTo>
                  <a:pt x="1999490" y="3425918"/>
                </a:lnTo>
                <a:lnTo>
                  <a:pt x="0" y="34259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3484404">
            <a:off x="6584638" y="8192544"/>
            <a:ext cx="2056723" cy="2893088"/>
          </a:xfrm>
          <a:custGeom>
            <a:avLst/>
            <a:gdLst/>
            <a:ahLst/>
            <a:cxnLst/>
            <a:rect l="l" t="t" r="r" b="b"/>
            <a:pathLst>
              <a:path w="2056723" h="2893088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245</Words>
  <Application>Microsoft Office PowerPoint</Application>
  <PresentationFormat>Custom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Sniglet</vt:lpstr>
      <vt:lpstr>Dumondi Condensed Bold Italics</vt:lpstr>
      <vt:lpstr>Dumondi Condensed Heavy</vt:lpstr>
      <vt:lpstr>Calibri</vt:lpstr>
      <vt:lpstr>Arial</vt:lpstr>
      <vt:lpstr>Dumondi Condensed Bold</vt:lpstr>
      <vt:lpstr>Canva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Diapositivas Tecnología y Digitalización Ilustrado Azul y Morado</dc:title>
  <cp:lastModifiedBy>(Estudiante) Adrian Ruben Bedon Campaña</cp:lastModifiedBy>
  <cp:revision>3</cp:revision>
  <dcterms:created xsi:type="dcterms:W3CDTF">2006-08-16T00:00:00Z</dcterms:created>
  <dcterms:modified xsi:type="dcterms:W3CDTF">2024-06-08T00:42:40Z</dcterms:modified>
  <dc:identifier>DAGHfU7nYz4</dc:identifier>
</cp:coreProperties>
</file>